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3AD49-ACA2-40F6-BBC7-C59FC5699CF8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511AF-1DE3-4226-8691-CE7E54A8A7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242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7511AF-1DE3-4226-8691-CE7E54A8A7D7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659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2033-7126-417D-92B1-4A440D585B5E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9E23-5FCB-423F-A5C4-8399B831E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419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2033-7126-417D-92B1-4A440D585B5E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9E23-5FCB-423F-A5C4-8399B831E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084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2033-7126-417D-92B1-4A440D585B5E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9E23-5FCB-423F-A5C4-8399B831EC08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0115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2033-7126-417D-92B1-4A440D585B5E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9E23-5FCB-423F-A5C4-8399B831E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182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2033-7126-417D-92B1-4A440D585B5E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9E23-5FCB-423F-A5C4-8399B831EC08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4918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2033-7126-417D-92B1-4A440D585B5E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9E23-5FCB-423F-A5C4-8399B831E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896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2033-7126-417D-92B1-4A440D585B5E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9E23-5FCB-423F-A5C4-8399B831E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798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2033-7126-417D-92B1-4A440D585B5E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9E23-5FCB-423F-A5C4-8399B831E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215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2033-7126-417D-92B1-4A440D585B5E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9E23-5FCB-423F-A5C4-8399B831E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718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2033-7126-417D-92B1-4A440D585B5E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9E23-5FCB-423F-A5C4-8399B831E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113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2033-7126-417D-92B1-4A440D585B5E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9E23-5FCB-423F-A5C4-8399B831E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63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2033-7126-417D-92B1-4A440D585B5E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9E23-5FCB-423F-A5C4-8399B831E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479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2033-7126-417D-92B1-4A440D585B5E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9E23-5FCB-423F-A5C4-8399B831E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3851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2033-7126-417D-92B1-4A440D585B5E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9E23-5FCB-423F-A5C4-8399B831E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52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2033-7126-417D-92B1-4A440D585B5E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9E23-5FCB-423F-A5C4-8399B831E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309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2033-7126-417D-92B1-4A440D585B5E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09E23-5FCB-423F-A5C4-8399B831E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1789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B2033-7126-417D-92B1-4A440D585B5E}" type="datetimeFigureOut">
              <a:rPr lang="en-IN" smtClean="0"/>
              <a:t>02-05-2025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1A09E23-5FCB-423F-A5C4-8399B831EC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8304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4E255002-EDFB-0193-0CCB-A763FB6DCA2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21365" b="27499"/>
          <a:stretch/>
        </p:blipFill>
        <p:spPr>
          <a:xfrm>
            <a:off x="-1586" y="8477"/>
            <a:ext cx="12191999" cy="6857990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3A588-93EE-BBE1-9692-E76A51DDB7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9354" y="435219"/>
            <a:ext cx="6710645" cy="2929487"/>
          </a:xfr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IN" sz="4800" b="1" dirty="0">
                <a:solidFill>
                  <a:schemeClr val="accent4">
                    <a:lumMod val="50000"/>
                  </a:schemeClr>
                </a:solidFill>
              </a:rPr>
              <a:t>A Magnetometer-Driven </a:t>
            </a:r>
            <a:r>
              <a:rPr lang="en-US" sz="4800" b="1" dirty="0">
                <a:solidFill>
                  <a:schemeClr val="accent4">
                    <a:lumMod val="50000"/>
                  </a:schemeClr>
                </a:solidFill>
              </a:rPr>
              <a:t>Alert System for Asset Protection &amp; Anti-Theft Systems</a:t>
            </a:r>
            <a:r>
              <a:rPr lang="en-IN" sz="4800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BAA6C-5E27-9906-6C48-EFCB3CBA0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4966" y="4404550"/>
            <a:ext cx="4485725" cy="1096899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IN" sz="9600" dirty="0"/>
              <a:t>Submitted by – </a:t>
            </a:r>
          </a:p>
          <a:p>
            <a:pPr algn="l"/>
            <a:r>
              <a:rPr lang="en-IN" sz="9600" dirty="0"/>
              <a:t>Deepti Sahu 25071</a:t>
            </a:r>
          </a:p>
          <a:p>
            <a:pPr algn="l"/>
            <a:r>
              <a:rPr lang="en-IN" sz="9600" dirty="0" err="1"/>
              <a:t>Kaniki</a:t>
            </a:r>
            <a:r>
              <a:rPr lang="en-IN" sz="9600" dirty="0"/>
              <a:t> </a:t>
            </a:r>
            <a:r>
              <a:rPr lang="en-IN" sz="9600" dirty="0" err="1"/>
              <a:t>Bhikshapathi</a:t>
            </a:r>
            <a:r>
              <a:rPr lang="en-IN" sz="9600" dirty="0"/>
              <a:t> 24489</a:t>
            </a:r>
          </a:p>
          <a:p>
            <a:pPr algn="l"/>
            <a:r>
              <a:rPr lang="en-IN" sz="9600" dirty="0"/>
              <a:t>Puli Suhas Reddy 24123</a:t>
            </a:r>
          </a:p>
          <a:p>
            <a:endParaRPr lang="en-IN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5475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E87373-F699-9CC8-FAD8-E225437605E5}"/>
              </a:ext>
            </a:extLst>
          </p:cNvPr>
          <p:cNvSpPr/>
          <p:nvPr/>
        </p:nvSpPr>
        <p:spPr>
          <a:xfrm>
            <a:off x="937885" y="174038"/>
            <a:ext cx="803884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Deep Model Deployment (MLP) using Edge Impulse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F9EC8-25A4-7CE2-A398-01B5A60C55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34"/>
          <a:stretch/>
        </p:blipFill>
        <p:spPr>
          <a:xfrm>
            <a:off x="2727393" y="728699"/>
            <a:ext cx="4726547" cy="2859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0AC0A-B69B-4D8C-2825-05B9809FF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393" y="3681488"/>
            <a:ext cx="4752262" cy="300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97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BC007AE-744F-B532-5759-E0F48930B1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91" t="19392" r="-2" b="10763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6C9A03-9F5A-FF64-1A41-3F286485EC45}"/>
              </a:ext>
            </a:extLst>
          </p:cNvPr>
          <p:cNvSpPr/>
          <p:nvPr/>
        </p:nvSpPr>
        <p:spPr>
          <a:xfrm>
            <a:off x="668867" y="1678666"/>
            <a:ext cx="4088190" cy="2369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8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6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182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87E425-1068-CABD-DA43-C851178E9D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517236"/>
              </p:ext>
            </p:extLst>
          </p:nvPr>
        </p:nvGraphicFramePr>
        <p:xfrm>
          <a:off x="431623" y="587406"/>
          <a:ext cx="8821234" cy="6092184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</a:tblPr>
              <a:tblGrid>
                <a:gridCol w="257996">
                  <a:extLst>
                    <a:ext uri="{9D8B030D-6E8A-4147-A177-3AD203B41FA5}">
                      <a16:colId xmlns:a16="http://schemas.microsoft.com/office/drawing/2014/main" val="275236641"/>
                    </a:ext>
                  </a:extLst>
                </a:gridCol>
                <a:gridCol w="2401924">
                  <a:extLst>
                    <a:ext uri="{9D8B030D-6E8A-4147-A177-3AD203B41FA5}">
                      <a16:colId xmlns:a16="http://schemas.microsoft.com/office/drawing/2014/main" val="3582873301"/>
                    </a:ext>
                  </a:extLst>
                </a:gridCol>
                <a:gridCol w="3156857">
                  <a:extLst>
                    <a:ext uri="{9D8B030D-6E8A-4147-A177-3AD203B41FA5}">
                      <a16:colId xmlns:a16="http://schemas.microsoft.com/office/drawing/2014/main" val="2640773252"/>
                    </a:ext>
                  </a:extLst>
                </a:gridCol>
                <a:gridCol w="3004457">
                  <a:extLst>
                    <a:ext uri="{9D8B030D-6E8A-4147-A177-3AD203B41FA5}">
                      <a16:colId xmlns:a16="http://schemas.microsoft.com/office/drawing/2014/main" val="2406395794"/>
                    </a:ext>
                  </a:extLst>
                </a:gridCol>
              </a:tblGrid>
              <a:tr h="219095">
                <a:tc>
                  <a:txBody>
                    <a:bodyPr/>
                    <a:lstStyle/>
                    <a:p>
                      <a:r>
                        <a:rPr lang="en-IN" sz="1200" b="0" cap="none" spc="0">
                          <a:solidFill>
                            <a:schemeClr val="bg1"/>
                          </a:solidFill>
                        </a:rPr>
                        <a:t>#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0" cap="none" spc="0">
                          <a:solidFill>
                            <a:schemeClr val="bg1"/>
                          </a:solidFill>
                        </a:rPr>
                        <a:t>Use‑Case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cap="none" spc="0">
                          <a:solidFill>
                            <a:schemeClr val="bg1"/>
                          </a:solidFill>
                        </a:rPr>
                        <a:t>What It Detects / When It Fires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cap="none" spc="0">
                          <a:solidFill>
                            <a:schemeClr val="bg1"/>
                          </a:solidFill>
                        </a:rPr>
                        <a:t>Why the Magnetometer + TinyML Approach Matters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473278"/>
                  </a:ext>
                </a:extLst>
              </a:tr>
              <a:tr h="402245">
                <a:tc>
                  <a:txBody>
                    <a:bodyPr/>
                    <a:lstStyle/>
                    <a:p>
                      <a:r>
                        <a:rPr lang="en-IN" sz="12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Smart Door / Window Tamper Sensor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Lock‑picking, frame prying, or forced entry field spikes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Sees attacks that bypass simple reed‑switch “open/close” contacts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040644"/>
                  </a:ext>
                </a:extLst>
              </a:tr>
              <a:tr h="402245">
                <a:tc>
                  <a:txBody>
                    <a:bodyPr/>
                    <a:lstStyle/>
                    <a:p>
                      <a:r>
                        <a:rPr lang="en-IN" sz="1200" cap="none" spc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cap="none" spc="0" dirty="0">
                          <a:solidFill>
                            <a:schemeClr val="tx1"/>
                          </a:solidFill>
                        </a:rPr>
                        <a:t>Smart Locker / Safe Monitoring</a:t>
                      </a:r>
                      <a:endParaRPr lang="en-IN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Drilling, prying, or brute‑force motion near latch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Magnetic tool signature ≠ normal door swing → fewer false alarms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253672"/>
                  </a:ext>
                </a:extLst>
              </a:tr>
              <a:tr h="402245">
                <a:tc>
                  <a:txBody>
                    <a:bodyPr/>
                    <a:lstStyle/>
                    <a:p>
                      <a:r>
                        <a:rPr lang="en-IN" sz="1200" cap="none" spc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cap="none" spc="0">
                          <a:solidFill>
                            <a:schemeClr val="tx1"/>
                          </a:solidFill>
                        </a:rPr>
                        <a:t>Bike / Vehicle Tampering Alerts</a:t>
                      </a:r>
                      <a:endParaRPr lang="en-IN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Crow‑bar leverage, grinder motor near frame, or unauthorised movement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Ultra‑low‑power tag works indoors &amp; underground where GPS fails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62576"/>
                  </a:ext>
                </a:extLst>
              </a:tr>
              <a:tr h="402245">
                <a:tc>
                  <a:txBody>
                    <a:bodyPr/>
                    <a:lstStyle/>
                    <a:p>
                      <a:r>
                        <a:rPr lang="en-IN" sz="1200" cap="none" spc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cap="none" spc="0">
                          <a:solidFill>
                            <a:schemeClr val="tx1"/>
                          </a:solidFill>
                        </a:rPr>
                        <a:t>Catalytic‑Converter Theft Deterrent</a:t>
                      </a:r>
                      <a:endParaRPr lang="en-IN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Reciprocating‑saw motor and rapid under‑car vibration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Alerts in seconds; signature is hard for thieves to spoof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579116"/>
                  </a:ext>
                </a:extLst>
              </a:tr>
              <a:tr h="402245">
                <a:tc>
                  <a:txBody>
                    <a:bodyPr/>
                    <a:lstStyle/>
                    <a:p>
                      <a:r>
                        <a:rPr lang="en-IN" sz="1200" cap="none" spc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cap="none" spc="0">
                          <a:solidFill>
                            <a:schemeClr val="tx1"/>
                          </a:solidFill>
                        </a:rPr>
                        <a:t>Container Seal Integrity</a:t>
                      </a:r>
                      <a:endParaRPr lang="en-IN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Bolt‑cutters, door slam, or magnet used to defeat reed switch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cap="none" spc="0">
                          <a:solidFill>
                            <a:schemeClr val="tx1"/>
                          </a:solidFill>
                        </a:rPr>
                        <a:t>Timestamped BLE packet proves tamper during transit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357348"/>
                  </a:ext>
                </a:extLst>
              </a:tr>
              <a:tr h="402245">
                <a:tc>
                  <a:txBody>
                    <a:bodyPr/>
                    <a:lstStyle/>
                    <a:p>
                      <a:r>
                        <a:rPr lang="en-IN" sz="1200" cap="none" spc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Museum / Display‑Case Asset Movement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Subtle artifact shift or panel removal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Completely silent &amp; invisible—no privacy or aesthetic issues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995653"/>
                  </a:ext>
                </a:extLst>
              </a:tr>
              <a:tr h="402245">
                <a:tc>
                  <a:txBody>
                    <a:bodyPr/>
                    <a:lstStyle/>
                    <a:p>
                      <a:r>
                        <a:rPr lang="en-IN" sz="1200" cap="none" spc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cap="none" spc="0">
                          <a:solidFill>
                            <a:schemeClr val="tx1"/>
                          </a:solidFill>
                        </a:rPr>
                        <a:t>Industrial Equipment Protection</a:t>
                      </a:r>
                      <a:endParaRPr lang="en-IN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Sabotage on control panels, motors, or valves (wrench / drill)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Works in EMI‑heavy plants where vibration sensors chatter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704087"/>
                  </a:ext>
                </a:extLst>
              </a:tr>
              <a:tr h="402245">
                <a:tc>
                  <a:txBody>
                    <a:bodyPr/>
                    <a:lstStyle/>
                    <a:p>
                      <a:r>
                        <a:rPr lang="en-IN" sz="1200" cap="none" spc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cap="none" spc="0">
                          <a:solidFill>
                            <a:schemeClr val="tx1"/>
                          </a:solidFill>
                        </a:rPr>
                        <a:t>Tamper‑Proof Smart Meters / ATMs</a:t>
                      </a:r>
                      <a:endParaRPr lang="en-IN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cap="none" spc="0">
                          <a:solidFill>
                            <a:schemeClr val="tx1"/>
                          </a:solidFill>
                        </a:rPr>
                        <a:t>External magnets, drilling, “black‑box” skimming devices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Flags fraud attempts before cash or data is accessed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857656"/>
                  </a:ext>
                </a:extLst>
              </a:tr>
              <a:tr h="402245">
                <a:tc>
                  <a:txBody>
                    <a:bodyPr/>
                    <a:lstStyle/>
                    <a:p>
                      <a:r>
                        <a:rPr lang="en-IN" sz="1200" cap="none" spc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cap="none" spc="0">
                          <a:solidFill>
                            <a:schemeClr val="tx1"/>
                          </a:solidFill>
                        </a:rPr>
                        <a:t>Indoor Asset Tracking (No GPS)</a:t>
                      </a:r>
                      <a:endParaRPr lang="en-IN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Movement of tagged tools, racks, or pallets via magnetic “fingerprint”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Reliable localisation in warehouses, basements, ships’ holds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918182"/>
                  </a:ext>
                </a:extLst>
              </a:tr>
              <a:tr h="402245">
                <a:tc>
                  <a:txBody>
                    <a:bodyPr/>
                    <a:lstStyle/>
                    <a:p>
                      <a:r>
                        <a:rPr lang="en-IN" sz="1200" cap="none" spc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cap="none" spc="0">
                          <a:solidFill>
                            <a:schemeClr val="tx1"/>
                          </a:solidFill>
                        </a:rPr>
                        <a:t>Pipeline Valve Tampering Alert</a:t>
                      </a:r>
                      <a:endParaRPr lang="en-IN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Wrench actuation or motorised opener at buried valve box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Early warning of sabotage or illegal tapping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09763"/>
                  </a:ext>
                </a:extLst>
              </a:tr>
              <a:tr h="402245">
                <a:tc>
                  <a:txBody>
                    <a:bodyPr/>
                    <a:lstStyle/>
                    <a:p>
                      <a:r>
                        <a:rPr lang="en-IN" sz="1200" cap="none" spc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cap="none" spc="0">
                          <a:solidFill>
                            <a:schemeClr val="tx1"/>
                          </a:solidFill>
                        </a:rPr>
                        <a:t>Solar‑Panel Theft Deterrent</a:t>
                      </a:r>
                      <a:endParaRPr lang="en-IN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Sudden unbolting / tilt of ferrous frames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Coin‑cell node + BLE mesh covers remote farms with no mains power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405188"/>
                  </a:ext>
                </a:extLst>
              </a:tr>
              <a:tr h="402245">
                <a:tc>
                  <a:txBody>
                    <a:bodyPr/>
                    <a:lstStyle/>
                    <a:p>
                      <a:r>
                        <a:rPr lang="en-IN" sz="1200" cap="none" spc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>
                          <a:solidFill>
                            <a:schemeClr val="tx1"/>
                          </a:solidFill>
                        </a:rPr>
                        <a:t>Cargo Door Breach (Trucks / Vans)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Crow‑bar flex or forced unlock different from driver’s key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No line‑of‑sight required; data sent over BLE or mesh instantly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989383"/>
                  </a:ext>
                </a:extLst>
              </a:tr>
              <a:tr h="255725">
                <a:tc>
                  <a:txBody>
                    <a:bodyPr/>
                    <a:lstStyle/>
                    <a:p>
                      <a:r>
                        <a:rPr lang="en-IN" sz="1200" cap="none" spc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cap="none" spc="0">
                          <a:solidFill>
                            <a:schemeClr val="tx1"/>
                          </a:solidFill>
                        </a:rPr>
                        <a:t>Trailer Hitching Authorisation</a:t>
                      </a:r>
                      <a:endParaRPr lang="en-IN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Engagement of metallic tongue without permit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Differentiates legitimate hitch from illicit towing</a:t>
                      </a:r>
                    </a:p>
                  </a:txBody>
                  <a:tcPr marL="45107" marR="11350" marT="34698" marB="3469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49732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2DD6098-12EA-6B7D-1505-9A27E55A49DE}"/>
              </a:ext>
            </a:extLst>
          </p:cNvPr>
          <p:cNvSpPr/>
          <p:nvPr/>
        </p:nvSpPr>
        <p:spPr>
          <a:xfrm>
            <a:off x="1155198" y="71312"/>
            <a:ext cx="679006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Real-World Use-Cases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5785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1550CC-BEDE-5F65-420A-9D62E733C747}"/>
              </a:ext>
            </a:extLst>
          </p:cNvPr>
          <p:cNvSpPr/>
          <p:nvPr/>
        </p:nvSpPr>
        <p:spPr>
          <a:xfrm>
            <a:off x="1843593" y="299912"/>
            <a:ext cx="679006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Collection and Visualization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A graph showing a number of blue lines&#10;&#10;AI-generated content may be incorrect.">
            <a:extLst>
              <a:ext uri="{FF2B5EF4-FFF2-40B4-BE49-F238E27FC236}">
                <a16:creationId xmlns:a16="http://schemas.microsoft.com/office/drawing/2014/main" id="{52334463-46EE-1A7D-4018-41F7C6D53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1" y="1204912"/>
            <a:ext cx="901040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92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8763FC-87EA-DE67-31F7-072865549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522" y="3852183"/>
            <a:ext cx="3476449" cy="28872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43530E-9F5C-C387-E6DD-ABCC6703B324}"/>
              </a:ext>
            </a:extLst>
          </p:cNvPr>
          <p:cNvSpPr/>
          <p:nvPr/>
        </p:nvSpPr>
        <p:spPr>
          <a:xfrm>
            <a:off x="2028651" y="278140"/>
            <a:ext cx="679006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Labelling using K-mean Clustering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F78663-ED1E-B51D-E7F8-F47071A13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25" y="881320"/>
            <a:ext cx="8093041" cy="297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1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7401D4-5DEA-E494-C8E1-DC445C6AD1B9}"/>
              </a:ext>
            </a:extLst>
          </p:cNvPr>
          <p:cNvSpPr/>
          <p:nvPr/>
        </p:nvSpPr>
        <p:spPr>
          <a:xfrm>
            <a:off x="1593222" y="419655"/>
            <a:ext cx="679006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Training And Performance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6C1581-134E-380A-3A38-D233B8266F45}"/>
              </a:ext>
            </a:extLst>
          </p:cNvPr>
          <p:cNvSpPr/>
          <p:nvPr/>
        </p:nvSpPr>
        <p:spPr>
          <a:xfrm>
            <a:off x="230578" y="982501"/>
            <a:ext cx="50383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Decision Tree</a:t>
            </a:r>
          </a:p>
        </p:txBody>
      </p:sp>
      <p:pic>
        <p:nvPicPr>
          <p:cNvPr id="5" name="Picture 4" descr="A screen shot of a black screen&#10;&#10;AI-generated content may be incorrect.">
            <a:extLst>
              <a:ext uri="{FF2B5EF4-FFF2-40B4-BE49-F238E27FC236}">
                <a16:creationId xmlns:a16="http://schemas.microsoft.com/office/drawing/2014/main" id="{125C82D1-CAF7-088C-DE39-940B598B2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" y="1545348"/>
            <a:ext cx="4649651" cy="2013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384B9B-EA85-5C34-7FB3-40524667C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47" y="3702289"/>
            <a:ext cx="3517569" cy="29693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1DE3D9-1553-3DB1-2F5B-08CBA7AE3584}"/>
              </a:ext>
            </a:extLst>
          </p:cNvPr>
          <p:cNvSpPr/>
          <p:nvPr/>
        </p:nvSpPr>
        <p:spPr>
          <a:xfrm>
            <a:off x="5771407" y="982500"/>
            <a:ext cx="50383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 Forest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29B176-B575-11FC-B39C-D4DF8A3F4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864" y="1508594"/>
            <a:ext cx="4797409" cy="2049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913B2C-FA10-E1BC-1CC8-8D4EAA29C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064" y="3702289"/>
            <a:ext cx="3666445" cy="309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5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AC8790-F581-3ADE-718F-6932939DFD17}"/>
              </a:ext>
            </a:extLst>
          </p:cNvPr>
          <p:cNvSpPr/>
          <p:nvPr/>
        </p:nvSpPr>
        <p:spPr>
          <a:xfrm>
            <a:off x="219693" y="394673"/>
            <a:ext cx="50383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Support Vector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4B7F3-9472-D2AF-8186-C8FEF9B77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44" y="1077685"/>
            <a:ext cx="4775919" cy="20138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38ADFC-37BA-1ED6-0327-D35A4A2A8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69" y="3175302"/>
            <a:ext cx="3895045" cy="3288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2CA284-2FCC-E764-FB64-C0C9AF0B7B21}"/>
              </a:ext>
            </a:extLst>
          </p:cNvPr>
          <p:cNvSpPr/>
          <p:nvPr/>
        </p:nvSpPr>
        <p:spPr>
          <a:xfrm>
            <a:off x="5673435" y="394672"/>
            <a:ext cx="50383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Logistic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FA60B-62ED-F517-BE97-2D9B755BD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946" y="1077684"/>
            <a:ext cx="4671111" cy="1968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5B04F8-82D3-40C7-A93D-1DF216300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846" y="3267672"/>
            <a:ext cx="3834564" cy="323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33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5028A-7C5C-C743-585C-09F2EE841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35F77D-221A-4745-BD38-91833C3A378F}"/>
              </a:ext>
            </a:extLst>
          </p:cNvPr>
          <p:cNvSpPr/>
          <p:nvPr/>
        </p:nvSpPr>
        <p:spPr>
          <a:xfrm>
            <a:off x="219693" y="394673"/>
            <a:ext cx="50383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LSTM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AD3938-078C-7291-E7DC-1612102BD4B9}"/>
              </a:ext>
            </a:extLst>
          </p:cNvPr>
          <p:cNvSpPr/>
          <p:nvPr/>
        </p:nvSpPr>
        <p:spPr>
          <a:xfrm>
            <a:off x="5673435" y="394672"/>
            <a:ext cx="50383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1D CNN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18FE1-33E4-1663-EFDE-969D6368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93" y="1018780"/>
            <a:ext cx="5038309" cy="1886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5D933E-363D-AED0-0092-06319BDE1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66" y="3267672"/>
            <a:ext cx="4063774" cy="34564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49852D-5B1D-986F-2378-59D89B7FC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608" y="1018780"/>
            <a:ext cx="5073717" cy="18927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FE6B6-B408-B975-C72E-7F9D47732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800" y="3073926"/>
            <a:ext cx="4439331" cy="374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56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2DDB50-1DC5-5E8A-EFA8-5A40AA08EDE9}"/>
              </a:ext>
            </a:extLst>
          </p:cNvPr>
          <p:cNvSpPr/>
          <p:nvPr/>
        </p:nvSpPr>
        <p:spPr>
          <a:xfrm>
            <a:off x="2777836" y="296702"/>
            <a:ext cx="50383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GRU – Gated Recurrent Unit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80CE0-6A3B-E35C-45F4-7CB8F2B16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852" y="868135"/>
            <a:ext cx="6010275" cy="2247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89C0E1-1F52-C040-2E88-1A4750E13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589" y="3236667"/>
            <a:ext cx="3950154" cy="332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4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B1A4363-64B8-CE88-7CE9-54AA8397F4E2}"/>
              </a:ext>
            </a:extLst>
          </p:cNvPr>
          <p:cNvSpPr/>
          <p:nvPr/>
        </p:nvSpPr>
        <p:spPr>
          <a:xfrm>
            <a:off x="9743111" y="4602699"/>
            <a:ext cx="1067133" cy="27302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C8D219-316A-F9EC-407C-7C8092CD5BEE}"/>
              </a:ext>
            </a:extLst>
          </p:cNvPr>
          <p:cNvSpPr/>
          <p:nvPr/>
        </p:nvSpPr>
        <p:spPr>
          <a:xfrm>
            <a:off x="2777836" y="296702"/>
            <a:ext cx="50383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Deployment (Alert System)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D5CC4A-453F-B900-01A8-462B5B52605F}"/>
              </a:ext>
            </a:extLst>
          </p:cNvPr>
          <p:cNvSpPr/>
          <p:nvPr/>
        </p:nvSpPr>
        <p:spPr>
          <a:xfrm>
            <a:off x="7099260" y="6242025"/>
            <a:ext cx="50383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Bluetooth enabled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D6F3E-9C7D-E294-A70F-CC6DD4DF78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61" t="18223" b="12459"/>
          <a:stretch/>
        </p:blipFill>
        <p:spPr>
          <a:xfrm>
            <a:off x="4200343" y="1110343"/>
            <a:ext cx="3385659" cy="3810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55C06E-0DD8-870F-7F0A-C97D33A7A368}"/>
              </a:ext>
            </a:extLst>
          </p:cNvPr>
          <p:cNvSpPr/>
          <p:nvPr/>
        </p:nvSpPr>
        <p:spPr>
          <a:xfrm>
            <a:off x="3374017" y="5042364"/>
            <a:ext cx="50383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 (blinks LED)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6B2466-C11E-A60E-34E8-E48371377F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407" t="19743" r="11695" b="19743"/>
          <a:stretch/>
        </p:blipFill>
        <p:spPr>
          <a:xfrm>
            <a:off x="445339" y="1110342"/>
            <a:ext cx="3462631" cy="38198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96502F-AC31-2F3E-B83A-EA752BDEA729}"/>
              </a:ext>
            </a:extLst>
          </p:cNvPr>
          <p:cNvSpPr/>
          <p:nvPr/>
        </p:nvSpPr>
        <p:spPr>
          <a:xfrm>
            <a:off x="-342501" y="5042363"/>
            <a:ext cx="50383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Close (No blinking)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B5A46F-2CE4-E8FB-3C23-15BE64F4918F}"/>
              </a:ext>
            </a:extLst>
          </p:cNvPr>
          <p:cNvSpPr/>
          <p:nvPr/>
        </p:nvSpPr>
        <p:spPr>
          <a:xfrm>
            <a:off x="854862" y="5746220"/>
            <a:ext cx="649379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are also tracking the number of counts of change (open to close or vice versa)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03DE1F-2B16-3ED3-DE6F-8E1901392C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873" b="18055"/>
          <a:stretch/>
        </p:blipFill>
        <p:spPr>
          <a:xfrm>
            <a:off x="8050282" y="408379"/>
            <a:ext cx="3385659" cy="575333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ABC2614-2825-FDCF-0AAC-D4A0CC8DC13A}"/>
              </a:ext>
            </a:extLst>
          </p:cNvPr>
          <p:cNvSpPr/>
          <p:nvPr/>
        </p:nvSpPr>
        <p:spPr>
          <a:xfrm>
            <a:off x="9743111" y="4602699"/>
            <a:ext cx="1186146" cy="273021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3002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66</TotalTime>
  <Words>479</Words>
  <Application>Microsoft Office PowerPoint</Application>
  <PresentationFormat>Widescreen</PresentationFormat>
  <Paragraphs>80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Trebuchet MS</vt:lpstr>
      <vt:lpstr>Wingdings 3</vt:lpstr>
      <vt:lpstr>Facet</vt:lpstr>
      <vt:lpstr>A Magnetometer-Driven Alert System for Asset Protection &amp; Anti-Theft Systems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Deepti Sahu</dc:creator>
  <cp:lastModifiedBy>Deepti Sahu</cp:lastModifiedBy>
  <cp:revision>1</cp:revision>
  <dcterms:created xsi:type="dcterms:W3CDTF">2025-05-02T06:30:05Z</dcterms:created>
  <dcterms:modified xsi:type="dcterms:W3CDTF">2025-05-02T07:36:39Z</dcterms:modified>
</cp:coreProperties>
</file>